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0" autoAdjust="0"/>
    <p:restoredTop sz="77426" autoAdjust="0"/>
  </p:normalViewPr>
  <p:slideViewPr>
    <p:cSldViewPr snapToGrid="0">
      <p:cViewPr varScale="1">
        <p:scale>
          <a:sx n="65" d="100"/>
          <a:sy n="65" d="100"/>
        </p:scale>
        <p:origin x="20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95969-9E90-4420-ABE7-951647D6E625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2B9492-8AD2-4B7C-8352-662BE9017441}">
      <dgm:prSet phldrT="[Text]"/>
      <dgm:spPr/>
      <dgm:t>
        <a:bodyPr/>
        <a:lstStyle/>
        <a:p>
          <a:r>
            <a:rPr lang="en-US" dirty="0" smtClean="0"/>
            <a:t>Tier 1</a:t>
          </a:r>
          <a:endParaRPr lang="en-US" dirty="0"/>
        </a:p>
      </dgm:t>
    </dgm:pt>
    <dgm:pt modelId="{ADDD6059-0C20-46A5-9132-3508EB9D32D2}" type="parTrans" cxnId="{CA9DE5D8-661F-489F-816D-3D3D3475E921}">
      <dgm:prSet/>
      <dgm:spPr/>
      <dgm:t>
        <a:bodyPr/>
        <a:lstStyle/>
        <a:p>
          <a:endParaRPr lang="en-US"/>
        </a:p>
      </dgm:t>
    </dgm:pt>
    <dgm:pt modelId="{F18A6DAE-EE43-43B2-AC9A-CED4C9F9F032}" type="sibTrans" cxnId="{CA9DE5D8-661F-489F-816D-3D3D3475E921}">
      <dgm:prSet/>
      <dgm:spPr/>
      <dgm:t>
        <a:bodyPr/>
        <a:lstStyle/>
        <a:p>
          <a:endParaRPr lang="en-US"/>
        </a:p>
      </dgm:t>
    </dgm:pt>
    <dgm:pt modelId="{AF0F000E-6F68-427F-98CC-986B7AAB3A89}">
      <dgm:prSet phldrT="[Text]"/>
      <dgm:spPr/>
      <dgm:t>
        <a:bodyPr/>
        <a:lstStyle/>
        <a:p>
          <a:r>
            <a:rPr lang="en-US" dirty="0" smtClean="0"/>
            <a:t>Tier 2</a:t>
          </a:r>
          <a:endParaRPr lang="en-US" dirty="0"/>
        </a:p>
      </dgm:t>
    </dgm:pt>
    <dgm:pt modelId="{91011BD8-767F-4BC2-9FB5-21B5BD756478}" type="parTrans" cxnId="{1EB5ACE3-E084-48E7-A21E-40FE81FFBF08}">
      <dgm:prSet/>
      <dgm:spPr/>
      <dgm:t>
        <a:bodyPr/>
        <a:lstStyle/>
        <a:p>
          <a:endParaRPr lang="en-US"/>
        </a:p>
      </dgm:t>
    </dgm:pt>
    <dgm:pt modelId="{CFCA1AC0-3846-4C8D-B340-DFE040AA2F99}" type="sibTrans" cxnId="{1EB5ACE3-E084-48E7-A21E-40FE81FFBF08}">
      <dgm:prSet/>
      <dgm:spPr/>
      <dgm:t>
        <a:bodyPr/>
        <a:lstStyle/>
        <a:p>
          <a:endParaRPr lang="en-US"/>
        </a:p>
      </dgm:t>
    </dgm:pt>
    <dgm:pt modelId="{59CC4D6F-850E-4A9C-BC5A-B959AB50A229}">
      <dgm:prSet phldrT="[Text]"/>
      <dgm:spPr/>
      <dgm:t>
        <a:bodyPr/>
        <a:lstStyle/>
        <a:p>
          <a:r>
            <a:rPr lang="en-US" dirty="0" smtClean="0"/>
            <a:t>Tier 3</a:t>
          </a:r>
          <a:endParaRPr lang="en-US" dirty="0"/>
        </a:p>
      </dgm:t>
    </dgm:pt>
    <dgm:pt modelId="{BED89DE4-2ACB-4F7A-9F20-F9F26C6DCB6E}" type="parTrans" cxnId="{106CEFD7-5413-40B2-ACE3-C6F18B2DCDDD}">
      <dgm:prSet/>
      <dgm:spPr/>
      <dgm:t>
        <a:bodyPr/>
        <a:lstStyle/>
        <a:p>
          <a:endParaRPr lang="en-US"/>
        </a:p>
      </dgm:t>
    </dgm:pt>
    <dgm:pt modelId="{600CC686-E9B1-47D9-8113-AB65FFA517FE}" type="sibTrans" cxnId="{106CEFD7-5413-40B2-ACE3-C6F18B2DCDDD}">
      <dgm:prSet/>
      <dgm:spPr/>
      <dgm:t>
        <a:bodyPr/>
        <a:lstStyle/>
        <a:p>
          <a:endParaRPr lang="en-US"/>
        </a:p>
      </dgm:t>
    </dgm:pt>
    <dgm:pt modelId="{3347C327-2FA0-4778-8275-6281A6590C25}">
      <dgm:prSet phldrT="[Text]"/>
      <dgm:spPr/>
      <dgm:t>
        <a:bodyPr/>
        <a:lstStyle/>
        <a:p>
          <a:r>
            <a:rPr lang="en-US" dirty="0" smtClean="0"/>
            <a:t>Increased </a:t>
          </a:r>
        </a:p>
        <a:p>
          <a:r>
            <a:rPr lang="en-US" dirty="0" smtClean="0"/>
            <a:t>Understanding and Success</a:t>
          </a:r>
          <a:endParaRPr lang="en-US" dirty="0"/>
        </a:p>
      </dgm:t>
    </dgm:pt>
    <dgm:pt modelId="{B20ACA29-61A9-4BB9-A93C-3316CA9E20DC}" type="parTrans" cxnId="{4992831C-041F-421E-8ABB-20DAC6B22EAF}">
      <dgm:prSet/>
      <dgm:spPr/>
      <dgm:t>
        <a:bodyPr/>
        <a:lstStyle/>
        <a:p>
          <a:endParaRPr lang="en-US"/>
        </a:p>
      </dgm:t>
    </dgm:pt>
    <dgm:pt modelId="{2474270E-100B-494C-925A-C90782A46050}" type="sibTrans" cxnId="{4992831C-041F-421E-8ABB-20DAC6B22EAF}">
      <dgm:prSet/>
      <dgm:spPr/>
      <dgm:t>
        <a:bodyPr/>
        <a:lstStyle/>
        <a:p>
          <a:endParaRPr lang="en-US"/>
        </a:p>
      </dgm:t>
    </dgm:pt>
    <dgm:pt modelId="{DEA16250-FBF6-4C2F-B066-81AE88AB0C37}" type="pres">
      <dgm:prSet presAssocID="{2CA95969-9E90-4420-ABE7-951647D6E62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674D6-0E7D-4880-8A46-3DC7EB4BD7C9}" type="pres">
      <dgm:prSet presAssocID="{2CA95969-9E90-4420-ABE7-951647D6E625}" presName="ellipse" presStyleLbl="trBgShp" presStyleIdx="0" presStyleCnt="1"/>
      <dgm:spPr/>
    </dgm:pt>
    <dgm:pt modelId="{42E1FBD8-C91E-45EF-A1A6-D4A70F6DA3BB}" type="pres">
      <dgm:prSet presAssocID="{2CA95969-9E90-4420-ABE7-951647D6E625}" presName="arrow1" presStyleLbl="fgShp" presStyleIdx="0" presStyleCnt="1"/>
      <dgm:spPr/>
    </dgm:pt>
    <dgm:pt modelId="{0EE5B8C3-9988-4C39-A20D-B0A2968BA61C}" type="pres">
      <dgm:prSet presAssocID="{2CA95969-9E90-4420-ABE7-951647D6E62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F80BE-12EC-4E4E-9531-0C52C5D52D3D}" type="pres">
      <dgm:prSet presAssocID="{AF0F000E-6F68-427F-98CC-986B7AAB3A8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982FE-C27F-4E32-AAFD-D1231F9E45F1}" type="pres">
      <dgm:prSet presAssocID="{59CC4D6F-850E-4A9C-BC5A-B959AB50A22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B6B18-EC61-44C0-BEDE-75F62D63FAAB}" type="pres">
      <dgm:prSet presAssocID="{3347C327-2FA0-4778-8275-6281A6590C2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FFDC7-0BAE-4685-8AC5-8CFFDE238C1C}" type="pres">
      <dgm:prSet presAssocID="{2CA95969-9E90-4420-ABE7-951647D6E625}" presName="funnel" presStyleLbl="trAlignAcc1" presStyleIdx="0" presStyleCnt="1"/>
      <dgm:spPr/>
    </dgm:pt>
  </dgm:ptLst>
  <dgm:cxnLst>
    <dgm:cxn modelId="{21F25323-56BC-4912-B114-F9EFDDAC94EE}" type="presOf" srcId="{3347C327-2FA0-4778-8275-6281A6590C25}" destId="{0EE5B8C3-9988-4C39-A20D-B0A2968BA61C}" srcOrd="0" destOrd="0" presId="urn:microsoft.com/office/officeart/2005/8/layout/funnel1"/>
    <dgm:cxn modelId="{04AADDC3-B531-4B2A-8CCB-9AB49C26F964}" type="presOf" srcId="{AF0F000E-6F68-427F-98CC-986B7AAB3A89}" destId="{FCE982FE-C27F-4E32-AAFD-D1231F9E45F1}" srcOrd="0" destOrd="0" presId="urn:microsoft.com/office/officeart/2005/8/layout/funnel1"/>
    <dgm:cxn modelId="{CA9DE5D8-661F-489F-816D-3D3D3475E921}" srcId="{2CA95969-9E90-4420-ABE7-951647D6E625}" destId="{E42B9492-8AD2-4B7C-8352-662BE9017441}" srcOrd="0" destOrd="0" parTransId="{ADDD6059-0C20-46A5-9132-3508EB9D32D2}" sibTransId="{F18A6DAE-EE43-43B2-AC9A-CED4C9F9F032}"/>
    <dgm:cxn modelId="{11002F20-F20C-46FA-AAA9-4385D11533EC}" type="presOf" srcId="{E42B9492-8AD2-4B7C-8352-662BE9017441}" destId="{BFFB6B18-EC61-44C0-BEDE-75F62D63FAAB}" srcOrd="0" destOrd="0" presId="urn:microsoft.com/office/officeart/2005/8/layout/funnel1"/>
    <dgm:cxn modelId="{12671BEE-DC1F-4604-A18D-979B21CA3D79}" type="presOf" srcId="{2CA95969-9E90-4420-ABE7-951647D6E625}" destId="{DEA16250-FBF6-4C2F-B066-81AE88AB0C37}" srcOrd="0" destOrd="0" presId="urn:microsoft.com/office/officeart/2005/8/layout/funnel1"/>
    <dgm:cxn modelId="{1EB5ACE3-E084-48E7-A21E-40FE81FFBF08}" srcId="{2CA95969-9E90-4420-ABE7-951647D6E625}" destId="{AF0F000E-6F68-427F-98CC-986B7AAB3A89}" srcOrd="1" destOrd="0" parTransId="{91011BD8-767F-4BC2-9FB5-21B5BD756478}" sibTransId="{CFCA1AC0-3846-4C8D-B340-DFE040AA2F99}"/>
    <dgm:cxn modelId="{4992831C-041F-421E-8ABB-20DAC6B22EAF}" srcId="{2CA95969-9E90-4420-ABE7-951647D6E625}" destId="{3347C327-2FA0-4778-8275-6281A6590C25}" srcOrd="3" destOrd="0" parTransId="{B20ACA29-61A9-4BB9-A93C-3316CA9E20DC}" sibTransId="{2474270E-100B-494C-925A-C90782A46050}"/>
    <dgm:cxn modelId="{C3328C7B-81A2-44FF-B188-F224760E2A36}" type="presOf" srcId="{59CC4D6F-850E-4A9C-BC5A-B959AB50A229}" destId="{5FDF80BE-12EC-4E4E-9531-0C52C5D52D3D}" srcOrd="0" destOrd="0" presId="urn:microsoft.com/office/officeart/2005/8/layout/funnel1"/>
    <dgm:cxn modelId="{106CEFD7-5413-40B2-ACE3-C6F18B2DCDDD}" srcId="{2CA95969-9E90-4420-ABE7-951647D6E625}" destId="{59CC4D6F-850E-4A9C-BC5A-B959AB50A229}" srcOrd="2" destOrd="0" parTransId="{BED89DE4-2ACB-4F7A-9F20-F9F26C6DCB6E}" sibTransId="{600CC686-E9B1-47D9-8113-AB65FFA517FE}"/>
    <dgm:cxn modelId="{2354D8BA-E8BB-4D33-A56B-FDBD9A47E5B1}" type="presParOf" srcId="{DEA16250-FBF6-4C2F-B066-81AE88AB0C37}" destId="{56C674D6-0E7D-4880-8A46-3DC7EB4BD7C9}" srcOrd="0" destOrd="0" presId="urn:microsoft.com/office/officeart/2005/8/layout/funnel1"/>
    <dgm:cxn modelId="{8C61AA8F-E674-4E46-A9F6-5C7F5EA37943}" type="presParOf" srcId="{DEA16250-FBF6-4C2F-B066-81AE88AB0C37}" destId="{42E1FBD8-C91E-45EF-A1A6-D4A70F6DA3BB}" srcOrd="1" destOrd="0" presId="urn:microsoft.com/office/officeart/2005/8/layout/funnel1"/>
    <dgm:cxn modelId="{507E739C-5A80-47AF-84F0-391CD24B50E3}" type="presParOf" srcId="{DEA16250-FBF6-4C2F-B066-81AE88AB0C37}" destId="{0EE5B8C3-9988-4C39-A20D-B0A2968BA61C}" srcOrd="2" destOrd="0" presId="urn:microsoft.com/office/officeart/2005/8/layout/funnel1"/>
    <dgm:cxn modelId="{219B4F9E-BB72-4463-9096-644CB1B0FF90}" type="presParOf" srcId="{DEA16250-FBF6-4C2F-B066-81AE88AB0C37}" destId="{5FDF80BE-12EC-4E4E-9531-0C52C5D52D3D}" srcOrd="3" destOrd="0" presId="urn:microsoft.com/office/officeart/2005/8/layout/funnel1"/>
    <dgm:cxn modelId="{2CDD50A3-7C1B-442D-BC98-3A66EBE9C964}" type="presParOf" srcId="{DEA16250-FBF6-4C2F-B066-81AE88AB0C37}" destId="{FCE982FE-C27F-4E32-AAFD-D1231F9E45F1}" srcOrd="4" destOrd="0" presId="urn:microsoft.com/office/officeart/2005/8/layout/funnel1"/>
    <dgm:cxn modelId="{3EF4708D-BBF3-4E09-9EEA-A18AA3BB07FD}" type="presParOf" srcId="{DEA16250-FBF6-4C2F-B066-81AE88AB0C37}" destId="{BFFB6B18-EC61-44C0-BEDE-75F62D63FAAB}" srcOrd="5" destOrd="0" presId="urn:microsoft.com/office/officeart/2005/8/layout/funnel1"/>
    <dgm:cxn modelId="{F429E239-C644-4182-8D14-D345F1551342}" type="presParOf" srcId="{DEA16250-FBF6-4C2F-B066-81AE88AB0C37}" destId="{9E7FFDC7-0BAE-4685-8AC5-8CFFDE238C1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674D6-0E7D-4880-8A46-3DC7EB4BD7C9}">
      <dsp:nvSpPr>
        <dsp:cNvPr id="0" name=""/>
        <dsp:cNvSpPr/>
      </dsp:nvSpPr>
      <dsp:spPr>
        <a:xfrm>
          <a:off x="3306227" y="196062"/>
          <a:ext cx="3891079" cy="13513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1FBD8-C91E-45EF-A1A6-D4A70F6DA3BB}">
      <dsp:nvSpPr>
        <dsp:cNvPr id="0" name=""/>
        <dsp:cNvSpPr/>
      </dsp:nvSpPr>
      <dsp:spPr>
        <a:xfrm>
          <a:off x="4880757" y="3504987"/>
          <a:ext cx="754085" cy="48261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5B8C3-9988-4C39-A20D-B0A2968BA61C}">
      <dsp:nvSpPr>
        <dsp:cNvPr id="0" name=""/>
        <dsp:cNvSpPr/>
      </dsp:nvSpPr>
      <dsp:spPr>
        <a:xfrm>
          <a:off x="3447995" y="3891079"/>
          <a:ext cx="3619608" cy="904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Increased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Understanding and Success</a:t>
          </a:r>
          <a:endParaRPr lang="en-US" sz="1900" kern="1200" dirty="0"/>
        </a:p>
      </dsp:txBody>
      <dsp:txXfrm>
        <a:off x="3447995" y="3891079"/>
        <a:ext cx="3619608" cy="904902"/>
      </dsp:txXfrm>
    </dsp:sp>
    <dsp:sp modelId="{5FDF80BE-12EC-4E4E-9531-0C52C5D52D3D}">
      <dsp:nvSpPr>
        <dsp:cNvPr id="0" name=""/>
        <dsp:cNvSpPr/>
      </dsp:nvSpPr>
      <dsp:spPr>
        <a:xfrm>
          <a:off x="4720891" y="1651748"/>
          <a:ext cx="1357353" cy="1357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Tier 3</a:t>
          </a:r>
          <a:endParaRPr lang="en-US" sz="3100" kern="1200" dirty="0"/>
        </a:p>
      </dsp:txBody>
      <dsp:txXfrm>
        <a:off x="4919671" y="1850528"/>
        <a:ext cx="959793" cy="959793"/>
      </dsp:txXfrm>
    </dsp:sp>
    <dsp:sp modelId="{FCE982FE-C27F-4E32-AAFD-D1231F9E45F1}">
      <dsp:nvSpPr>
        <dsp:cNvPr id="0" name=""/>
        <dsp:cNvSpPr/>
      </dsp:nvSpPr>
      <dsp:spPr>
        <a:xfrm>
          <a:off x="3749629" y="633431"/>
          <a:ext cx="1357353" cy="1357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Tier 2</a:t>
          </a:r>
          <a:endParaRPr lang="en-US" sz="3100" kern="1200" dirty="0"/>
        </a:p>
      </dsp:txBody>
      <dsp:txXfrm>
        <a:off x="3948409" y="832211"/>
        <a:ext cx="959793" cy="959793"/>
      </dsp:txXfrm>
    </dsp:sp>
    <dsp:sp modelId="{BFFB6B18-EC61-44C0-BEDE-75F62D63FAAB}">
      <dsp:nvSpPr>
        <dsp:cNvPr id="0" name=""/>
        <dsp:cNvSpPr/>
      </dsp:nvSpPr>
      <dsp:spPr>
        <a:xfrm>
          <a:off x="5137146" y="305253"/>
          <a:ext cx="1357353" cy="1357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Tier 1</a:t>
          </a:r>
          <a:endParaRPr lang="en-US" sz="3100" kern="1200" dirty="0"/>
        </a:p>
      </dsp:txBody>
      <dsp:txXfrm>
        <a:off x="5335926" y="504033"/>
        <a:ext cx="959793" cy="959793"/>
      </dsp:txXfrm>
    </dsp:sp>
    <dsp:sp modelId="{9E7FFDC7-0BAE-4685-8AC5-8CFFDE238C1C}">
      <dsp:nvSpPr>
        <dsp:cNvPr id="0" name=""/>
        <dsp:cNvSpPr/>
      </dsp:nvSpPr>
      <dsp:spPr>
        <a:xfrm>
          <a:off x="3146361" y="30163"/>
          <a:ext cx="4222876" cy="337830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9637E-6146-4703-A77B-B06AE9545271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84DA0-2B2F-433C-AF11-2BF702008D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9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EC6C4-E117-4B4B-B33F-12788C4292A4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B1195-0CFB-46AA-B28B-517E3B1F4A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47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09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2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8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23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41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00250" lvl="4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8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0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78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79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B1195-0CFB-46AA-B28B-517E3B1F4AF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2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319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45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020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60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04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8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88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7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1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2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0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4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DCC6-7FD7-46D9-BF49-DDAEA37B9C8F}" type="datetimeFigureOut">
              <a:rPr lang="en-US" smtClean="0"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070804-8440-4199-BE62-9397A26B3C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Some Challenges Associated with the W!SE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Bethany Everidge</a:t>
            </a:r>
          </a:p>
          <a:p>
            <a:pPr algn="ctr"/>
            <a:r>
              <a:rPr lang="en-US" dirty="0" smtClean="0"/>
              <a:t>Harrisonburg High School</a:t>
            </a:r>
          </a:p>
          <a:p>
            <a:pPr algn="ctr"/>
            <a:r>
              <a:rPr lang="en-US" dirty="0" smtClean="0"/>
              <a:t>beveridge@harrisonburg.k12.va.us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4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Investing and Insurance Focus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does a stockbroker do?</a:t>
            </a:r>
          </a:p>
          <a:p>
            <a:pPr lvl="1"/>
            <a:r>
              <a:rPr lang="en-US" sz="2200" dirty="0" smtClean="0"/>
              <a:t>How does someone become a stockbroker?</a:t>
            </a:r>
          </a:p>
          <a:p>
            <a:r>
              <a:rPr lang="en-US" sz="2200" dirty="0" smtClean="0"/>
              <a:t>What is the relationship between risk and possible profit?</a:t>
            </a:r>
          </a:p>
          <a:p>
            <a:r>
              <a:rPr lang="en-US" sz="2200" dirty="0" smtClean="0"/>
              <a:t>What is the relationship between premiums and deductibles?</a:t>
            </a:r>
          </a:p>
          <a:p>
            <a:r>
              <a:rPr lang="en-US" sz="2200" dirty="0" smtClean="0"/>
              <a:t>What are the differences between whole life and term life insurance?</a:t>
            </a:r>
          </a:p>
          <a:p>
            <a:r>
              <a:rPr lang="en-US" sz="2200" dirty="0" smtClean="0"/>
              <a:t>What is a capital loss vs. a capital gain?</a:t>
            </a:r>
          </a:p>
          <a:p>
            <a:r>
              <a:rPr lang="en-US" sz="2200" dirty="0" smtClean="0"/>
              <a:t>What is a bull market vs. a bear market?</a:t>
            </a:r>
          </a:p>
          <a:p>
            <a:r>
              <a:rPr lang="en-US" sz="2200" dirty="0" smtClean="0"/>
              <a:t>When an individual is looking to purchase a life insurance policy, what things should they consider?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794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Thoughts or 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1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00" y="317401"/>
            <a:ext cx="8596668" cy="1320800"/>
          </a:xfrm>
        </p:spPr>
        <p:txBody>
          <a:bodyPr/>
          <a:lstStyle/>
          <a:p>
            <a:pPr algn="ctr"/>
            <a:r>
              <a:rPr lang="en-US" sz="5400" dirty="0" smtClean="0"/>
              <a:t>Vocabulary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607031"/>
              </p:ext>
            </p:extLst>
          </p:nvPr>
        </p:nvGraphicFramePr>
        <p:xfrm>
          <a:off x="677334" y="1638201"/>
          <a:ext cx="10515600" cy="4826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91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Graphic spid="8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75744" y="1412674"/>
            <a:ext cx="4185623" cy="5762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One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5745" y="2045691"/>
            <a:ext cx="4185623" cy="3995671"/>
          </a:xfrm>
        </p:spPr>
        <p:txBody>
          <a:bodyPr>
            <a:normAutofit/>
          </a:bodyPr>
          <a:lstStyle/>
          <a:p>
            <a:r>
              <a:rPr lang="en-US" sz="2000" dirty="0"/>
              <a:t>As a result of putting your money in a bank you are automatically protected by what agency?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/>
              <a:t>Securities Exchange Commission (SEC)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/>
              <a:t>Federal Deposit Insurance Corporation (FDIC)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U.S Treasury Department</a:t>
            </a:r>
            <a:endParaRPr lang="en-US" sz="1800" dirty="0"/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/>
              <a:t>Consumer Financial Protection Bureau (CFPB)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088383" y="1354138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Example Two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5088384" y="2045691"/>
            <a:ext cx="4185617" cy="443977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Sarah is practicing the “pay yourself first” model. What does this mean she must do each month?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Before paying money bills, Sarah automatically puts $50.00 into her savings account.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Pays her monthly bills and then puts $50.00 dollars in her savings account.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Sarah should put money in her savings account when possible.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Reward herself first by going to a movie and dinner.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42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Focus Items for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3067"/>
            <a:ext cx="8596668" cy="4788295"/>
          </a:xfrm>
        </p:spPr>
        <p:txBody>
          <a:bodyPr>
            <a:noAutofit/>
          </a:bodyPr>
          <a:lstStyle/>
          <a:p>
            <a:r>
              <a:rPr lang="en-US" dirty="0" smtClean="0"/>
              <a:t>What are the differences between savings accounts, checking accounts, and certificates of deposits?</a:t>
            </a:r>
          </a:p>
          <a:p>
            <a:pPr lvl="1"/>
            <a:r>
              <a:rPr lang="en-US" sz="1800" dirty="0" smtClean="0"/>
              <a:t>Which is most liquid?</a:t>
            </a:r>
          </a:p>
          <a:p>
            <a:pPr lvl="2"/>
            <a:r>
              <a:rPr lang="en-US" sz="1800" dirty="0" smtClean="0"/>
              <a:t>What does “liquid” mean?</a:t>
            </a:r>
          </a:p>
          <a:p>
            <a:pPr lvl="1"/>
            <a:r>
              <a:rPr lang="en-US" sz="1800" dirty="0" smtClean="0"/>
              <a:t>Why is it a better idea to put your money in a certificate of deposit account rather than a savings account?</a:t>
            </a:r>
          </a:p>
          <a:p>
            <a:r>
              <a:rPr lang="en-US" dirty="0" smtClean="0"/>
              <a:t>Compare banks and credit unions.</a:t>
            </a:r>
          </a:p>
          <a:p>
            <a:r>
              <a:rPr lang="en-US" dirty="0" smtClean="0"/>
              <a:t>What is a predatory lender?</a:t>
            </a:r>
          </a:p>
          <a:p>
            <a:pPr lvl="1"/>
            <a:r>
              <a:rPr lang="en-US" sz="1800" dirty="0" smtClean="0"/>
              <a:t>Lending = loan </a:t>
            </a:r>
          </a:p>
          <a:p>
            <a:r>
              <a:rPr lang="en-US" dirty="0" smtClean="0"/>
              <a:t>What is the relationship between overdraft protection and insufficient funds?</a:t>
            </a:r>
          </a:p>
          <a:p>
            <a:r>
              <a:rPr lang="en-US" dirty="0" smtClean="0"/>
              <a:t>ATM withdrawals and ATM fees – What must happen if you withdrawal money from an ATM and are charged money for that withdrawal?</a:t>
            </a:r>
          </a:p>
          <a:p>
            <a:r>
              <a:rPr lang="en-US" dirty="0" smtClean="0"/>
              <a:t>What is direct deposit and why is it a good thing?</a:t>
            </a:r>
          </a:p>
        </p:txBody>
      </p:sp>
      <p:pic>
        <p:nvPicPr>
          <p:cNvPr id="5" name="Picture 4" descr="IBPS Participating Banks List for CWE 2017 - 18, Interview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800" y="4682993"/>
            <a:ext cx="1924757" cy="1870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5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Money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345" y="1578766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Example 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55028"/>
            <a:ext cx="4185623" cy="4448971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It is recommended to protect yourself from identity theft you should: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 dirty="0" smtClean="0"/>
              <a:t>Avoid sharing any personal documents and shred the ones you no longer need.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 dirty="0" smtClean="0"/>
              <a:t>Use the same password for all accounts and share with only close friends.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 dirty="0" smtClean="0"/>
              <a:t>Share your social security number with close friends and relatives.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200" dirty="0" smtClean="0"/>
              <a:t>Use only cash for any purchase you make.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8676" y="1578766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Example Two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55029"/>
            <a:ext cx="4185617" cy="38863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Effective financial goals should: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Be based solely on one’s needs for the current year.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Have target dates for achievement.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Be approved by a financial advisor.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Be discussed and approved by a bank.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7" name="Picture 6" descr="Earn &lt;strong&gt;Money&lt;/strong&gt; From Hom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961" y="380993"/>
            <a:ext cx="1709903" cy="15494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4443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Items for Money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5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factors are considered when you want to borrow money for a home?</a:t>
            </a:r>
          </a:p>
          <a:p>
            <a:pPr lvl="1"/>
            <a:r>
              <a:rPr lang="en-US" sz="1800" dirty="0" smtClean="0"/>
              <a:t>What if there are two applicants? (Combined Income)</a:t>
            </a:r>
          </a:p>
          <a:p>
            <a:r>
              <a:rPr lang="en-US" sz="2000" dirty="0" smtClean="0"/>
              <a:t>Why might a person’s budget change?</a:t>
            </a:r>
          </a:p>
          <a:p>
            <a:r>
              <a:rPr lang="en-US" sz="2000" dirty="0" smtClean="0"/>
              <a:t>How does inflation affect people?</a:t>
            </a:r>
          </a:p>
          <a:p>
            <a:pPr lvl="1"/>
            <a:r>
              <a:rPr lang="en-US" sz="1800" dirty="0" smtClean="0"/>
              <a:t>Buying power – discussion/activity.</a:t>
            </a:r>
          </a:p>
          <a:p>
            <a:r>
              <a:rPr lang="en-US" sz="2000" dirty="0" smtClean="0"/>
              <a:t>What is the difference between gross pay and net pay?</a:t>
            </a:r>
          </a:p>
          <a:p>
            <a:r>
              <a:rPr lang="en-US" sz="2000" dirty="0" smtClean="0"/>
              <a:t>How is gross pay determined?  How is net pay determined?</a:t>
            </a:r>
          </a:p>
          <a:p>
            <a:r>
              <a:rPr lang="en-US" sz="2000" dirty="0" smtClean="0"/>
              <a:t>What are some types of retirement plans?</a:t>
            </a:r>
          </a:p>
          <a:p>
            <a:r>
              <a:rPr lang="en-US" sz="2000" dirty="0" smtClean="0"/>
              <a:t>What should you do if you have a retirement plan and change jobs?</a:t>
            </a:r>
          </a:p>
          <a:p>
            <a:r>
              <a:rPr lang="en-US" sz="2000" dirty="0" smtClean="0"/>
              <a:t>What are other sources of income for someone who is retired?</a:t>
            </a:r>
          </a:p>
        </p:txBody>
      </p:sp>
    </p:spTree>
    <p:extLst>
      <p:ext uri="{BB962C8B-B14F-4D97-AF65-F5344CB8AC3E}">
        <p14:creationId xmlns:p14="http://schemas.microsoft.com/office/powerpoint/2010/main" val="33733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5744" y="1280978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5745" y="1857241"/>
            <a:ext cx="4185623" cy="418412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George is given a $50.00 gift card to Olive Garden.  George loses the gift card, what should George do?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Report the lost gift card to the police in order to receive a new gift card.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Go to Olive Garden and ask for a new gift card.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George has actually lost $50.00 since he has no proof of purchase.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Ask his friend to purchase him another gift card.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974875" y="1280978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88384" y="1930401"/>
            <a:ext cx="4185617" cy="41109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John has a 797 credit score.  John should know that?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He will need a cosigner in order to obtain a loan.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Has a excellent credit score and can shop around for credit opportunities.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Has a high credit score and cannot shop around for credit opportunities.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Has an excellent credit score and will receive loan offers with high interest rates.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</a:t>
            </a:r>
            <a:r>
              <a:rPr lang="en-US" dirty="0"/>
              <a:t>I</a:t>
            </a:r>
            <a:r>
              <a:rPr lang="en-US" dirty="0" smtClean="0"/>
              <a:t>tems for Credit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77334" y="1371600"/>
            <a:ext cx="4184035" cy="5301916"/>
          </a:xfrm>
        </p:spPr>
        <p:txBody>
          <a:bodyPr>
            <a:noAutofit/>
          </a:bodyPr>
          <a:lstStyle/>
          <a:p>
            <a:r>
              <a:rPr lang="en-US" dirty="0" smtClean="0"/>
              <a:t>How do banks and credit card companies decide how much interest to charge a particular customer?</a:t>
            </a:r>
          </a:p>
          <a:p>
            <a:r>
              <a:rPr lang="en-US" dirty="0" smtClean="0"/>
              <a:t>How are student loans different from other loans?</a:t>
            </a:r>
          </a:p>
          <a:p>
            <a:r>
              <a:rPr lang="en-US" dirty="0" smtClean="0"/>
              <a:t>What happens if you only pay the minimum payment on a credit card every month?</a:t>
            </a:r>
          </a:p>
          <a:p>
            <a:r>
              <a:rPr lang="en-US" dirty="0" smtClean="0"/>
              <a:t>What is the Truth in Lending Act?</a:t>
            </a:r>
          </a:p>
          <a:p>
            <a:r>
              <a:rPr lang="en-US" dirty="0" smtClean="0"/>
              <a:t>What a mortgage loan?</a:t>
            </a:r>
          </a:p>
          <a:p>
            <a:r>
              <a:rPr lang="en-US" dirty="0" smtClean="0"/>
              <a:t>What are some qualities of an individual who would have an excellent credit score?</a:t>
            </a:r>
          </a:p>
          <a:p>
            <a:r>
              <a:rPr lang="en-US" dirty="0" smtClean="0"/>
              <a:t>What is an excellent credit score?</a:t>
            </a:r>
            <a:endParaRPr lang="en-US" dirty="0"/>
          </a:p>
        </p:txBody>
      </p:sp>
      <p:pic>
        <p:nvPicPr>
          <p:cNvPr id="2" name="Picture 1" descr="Frequently Asked Questions About &lt;strong&gt;Credit&lt;/strong&gt; History | NVE Ban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319" y="1557867"/>
            <a:ext cx="3979333" cy="448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Insurance &amp; Investing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5745" y="1354138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Insurance Example: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5745" y="1930400"/>
            <a:ext cx="4185623" cy="472439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What factors does an automotive insurance company consider when determining how much to charge for coverage?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The ethnic background of the driver.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How many previous automotive claims the individual has made in the past five years.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If the driver is required by law to wear eye glasses.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800" dirty="0" smtClean="0"/>
              <a:t>The number of passengers that will be driven around  in the vehicle. 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88383" y="1354138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Investing Example: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088384" y="1930401"/>
            <a:ext cx="4185617" cy="4110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 do companies sell stocks?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To increase competition.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To expand ownership of the company.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To comply with the Securities and Exchange Commission requirements.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2000" dirty="0" smtClean="0"/>
              <a:t>To raise money for expansion.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036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697</TotalTime>
  <Words>905</Words>
  <Application>Microsoft Macintosh PowerPoint</Application>
  <PresentationFormat>Widescreen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3</vt:lpstr>
      <vt:lpstr>Facet</vt:lpstr>
      <vt:lpstr>Some Challenges Associated with the W!SE Exam</vt:lpstr>
      <vt:lpstr>Vocabulary</vt:lpstr>
      <vt:lpstr>Banking</vt:lpstr>
      <vt:lpstr>Focus Items for Banking</vt:lpstr>
      <vt:lpstr>Money Management</vt:lpstr>
      <vt:lpstr>Focus Items for Money Management</vt:lpstr>
      <vt:lpstr>Credit</vt:lpstr>
      <vt:lpstr>Focus Items for Credit </vt:lpstr>
      <vt:lpstr>Insurance &amp; Investing</vt:lpstr>
      <vt:lpstr>Investing and Insurance Focus Areas</vt:lpstr>
      <vt:lpstr>Final Thoughts or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</dc:title>
  <dc:creator>HCPS</dc:creator>
  <cp:lastModifiedBy>Microsoft Office User</cp:lastModifiedBy>
  <cp:revision>41</cp:revision>
  <cp:lastPrinted>2018-01-31T16:48:28Z</cp:lastPrinted>
  <dcterms:created xsi:type="dcterms:W3CDTF">2018-01-30T03:03:56Z</dcterms:created>
  <dcterms:modified xsi:type="dcterms:W3CDTF">2018-11-26T19:49:31Z</dcterms:modified>
</cp:coreProperties>
</file>